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es/url?sa=i&amp;rct=j&amp;q=&amp;esrc=s&amp;source=images&amp;cd=&amp;cad=rja&amp;uact=8&amp;ved=0ahUKEwjzmoX-oe7WAhWLJlAKHe8mBS8QjRwIBw&amp;url=https://www.123rf.com/clipart-vector/under_microscope.html&amp;psig=AOvVaw0UPsth9GkJx9f8rg2DGFP9&amp;ust=1508006929252810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es/url?sa=i&amp;rct=j&amp;q=&amp;esrc=s&amp;source=images&amp;cd=&amp;cad=rja&amp;uact=8&amp;ved=0ahUKEwjl9qD25e3WAhUIUlAKHd8qCScQjRwIBw&amp;url=https://nanofabrication.unt.edu/jeol-jsm-7001f-scanning-electron-microscope&amp;psig=AOvVaw2I0DLJ5pkhKsdC7OlBt5Po&amp;ust=150799083776824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www.google.es/url?sa=i&amp;rct=j&amp;q=&amp;esrc=s&amp;source=images&amp;cd=&amp;cad=rja&amp;uact=8&amp;ved=0ahUKEwjC-Yez5-3WAhWLmLQKHZLtAywQjRwIBw&amp;url=https://www.pinterest.com/hereathome/microbiology/&amp;psig=AOvVaw1_6YS89mqYXUe_2SLl1LxP&amp;ust=150799120390216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es/url?sa=i&amp;rct=j&amp;q=&amp;esrc=s&amp;source=images&amp;cd=&amp;cad=rja&amp;uact=8&amp;ved=0ahUKEwicgPDtlO7WAhXGZFAKHdImDkYQjRwIBw&amp;url=http://www.jeolusa.com/PRODUCTS/Transmission-Electron-Microscopes-TEM/200-kV/JEM-2100Plus&amp;psig=AOvVaw315I11nft1xX_-RQklpB8P&amp;ust=150800342034197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s://www.google.es/url?sa=i&amp;rct=j&amp;q=&amp;esrc=s&amp;source=images&amp;cd=&amp;cad=rja&amp;uact=8&amp;ved=&amp;url=https://techcrunch.com/2016/07/08/creating-life-through-generative-design/&amp;psig=AOvVaw3cDBL7ObUALedzErR5shBF&amp;ust=150800236016516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es/url?sa=i&amp;rct=j&amp;q=&amp;esrc=s&amp;source=images&amp;cd=&amp;cad=rja&amp;uact=8&amp;ved=0ahUKEwjQy77YrO7WAhUIBMAKHet0CAAQjRwIBw&amp;url=https://www.pinterest.com/explore/fluorescence-microscopy/&amp;psig=AOvVaw0yRsipLkqr0U3Epn4JoJo7&amp;ust=150800972950344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نتيجة بحث الصور عن ‪microscope clipart‬‏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t="5296" b="4984"/>
          <a:stretch>
            <a:fillRect/>
          </a:stretch>
        </p:blipFill>
        <p:spPr bwMode="auto">
          <a:xfrm>
            <a:off x="2895600" y="3537247"/>
            <a:ext cx="3276600" cy="293975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066800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solidFill>
                  <a:srgbClr val="FF0000"/>
                </a:solidFill>
              </a:rPr>
              <a:t>Use and Care of the Microscope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2590800"/>
            <a:ext cx="7772400" cy="9144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Bookman Old Style" pitchFamily="18" charset="0"/>
              </a:rPr>
              <a:t>Dr.</a:t>
            </a:r>
          </a:p>
          <a:p>
            <a:pPr algn="ctr"/>
            <a:r>
              <a:rPr lang="en-US" dirty="0" err="1" smtClean="0">
                <a:solidFill>
                  <a:srgbClr val="0070C0"/>
                </a:solidFill>
                <a:latin typeface="Bookman Old Style" pitchFamily="18" charset="0"/>
              </a:rPr>
              <a:t>Zainab</a:t>
            </a:r>
            <a:r>
              <a:rPr lang="en-US" dirty="0" smtClean="0">
                <a:solidFill>
                  <a:srgbClr val="0070C0"/>
                </a:solidFill>
                <a:latin typeface="Bookman Old Style" pitchFamily="18" charset="0"/>
              </a:rPr>
              <a:t> A. </a:t>
            </a:r>
            <a:r>
              <a:rPr lang="en-US" dirty="0" err="1" smtClean="0">
                <a:solidFill>
                  <a:srgbClr val="0070C0"/>
                </a:solidFill>
                <a:latin typeface="Bookman Old Style" pitchFamily="18" charset="0"/>
              </a:rPr>
              <a:t>Hasan</a:t>
            </a:r>
            <a:endParaRPr lang="en-US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Bookman Old Style" pitchFamily="18" charset="0"/>
              </a:rPr>
              <a:t>2017</a:t>
            </a:r>
            <a:endParaRPr lang="ar-IQ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3600"/>
            <a:ext cx="8107680" cy="143256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magnification of the microscope depends on the type of objective lens used with the ocular lens . So , the total magnification is calculated by multiplying the objective lens by ocular lens.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ar-IQ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743200"/>
          <a:ext cx="7917544" cy="302039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83509"/>
                <a:gridCol w="566466"/>
                <a:gridCol w="1808797"/>
                <a:gridCol w="1895513"/>
                <a:gridCol w="2063259"/>
              </a:tblGrid>
              <a:tr h="774363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Total magnification</a:t>
                      </a:r>
                      <a:endParaRPr lang="ar-IQ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Ocular lens</a:t>
                      </a:r>
                      <a:endParaRPr lang="ar-IQ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Objective lens</a:t>
                      </a:r>
                      <a:endParaRPr lang="ar-IQ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sz="1600" b="1" dirty="0"/>
                    </a:p>
                  </a:txBody>
                  <a:tcPr/>
                </a:tc>
              </a:tr>
              <a:tr h="542054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40x</a:t>
                      </a:r>
                      <a:endParaRPr lang="ar-IQ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=</a:t>
                      </a:r>
                      <a:endParaRPr lang="ar-IQ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10x</a:t>
                      </a:r>
                      <a:endParaRPr lang="ar-IQ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4x</a:t>
                      </a:r>
                      <a:endParaRPr lang="ar-IQ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Scanning lens</a:t>
                      </a:r>
                      <a:endParaRPr lang="ar-IQ" sz="1600" b="1" dirty="0"/>
                    </a:p>
                  </a:txBody>
                  <a:tcPr/>
                </a:tc>
              </a:tr>
              <a:tr h="400330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100x</a:t>
                      </a:r>
                      <a:endParaRPr lang="ar-IQ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=</a:t>
                      </a:r>
                      <a:endParaRPr lang="ar-IQ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10x</a:t>
                      </a:r>
                      <a:endParaRPr lang="ar-IQ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10x</a:t>
                      </a:r>
                      <a:endParaRPr lang="ar-IQ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Low power lens</a:t>
                      </a:r>
                      <a:endParaRPr lang="ar-IQ" sz="1600" b="1" dirty="0"/>
                    </a:p>
                  </a:txBody>
                  <a:tcPr/>
                </a:tc>
              </a:tr>
              <a:tr h="480689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400x</a:t>
                      </a:r>
                      <a:endParaRPr lang="ar-IQ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=</a:t>
                      </a:r>
                      <a:endParaRPr lang="ar-IQ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10x</a:t>
                      </a:r>
                      <a:endParaRPr lang="ar-IQ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40x</a:t>
                      </a:r>
                      <a:endParaRPr lang="ar-IQ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High power lens</a:t>
                      </a:r>
                      <a:endParaRPr lang="ar-IQ" sz="1600" b="1" dirty="0"/>
                    </a:p>
                  </a:txBody>
                  <a:tcPr/>
                </a:tc>
              </a:tr>
              <a:tr h="774363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1000x</a:t>
                      </a:r>
                      <a:endParaRPr lang="ar-IQ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=</a:t>
                      </a:r>
                      <a:endParaRPr lang="ar-IQ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10x</a:t>
                      </a:r>
                      <a:endParaRPr lang="ar-IQ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/>
                        <a:t>100x</a:t>
                      </a:r>
                      <a:endParaRPr lang="ar-IQ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/>
                        <a:t>Oil immersion</a:t>
                      </a:r>
                      <a:r>
                        <a:rPr lang="en-US" sz="1400" b="1" baseline="0" dirty="0" smtClean="0"/>
                        <a:t> lens</a:t>
                      </a:r>
                      <a:endParaRPr lang="ar-IQ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419600"/>
            <a:ext cx="8183880" cy="105156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The most important lens in microbiology is the oil immersion lens because it is provide the highest magnification and must be used with immersion oil . Immersion oil has the same refractive index as glass , so the oil becomes part from the optics of the microscope  .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      By placing immersion oil between the glass slide and the oil immersion lens (100x) , the light rays at the highest magnification can be retained. Without placing the oil ,the light rays are refracted as they enter the air between the slide and lens , so ,the objective lens would have to be increased in diameter in order to capture them . Thus using oil has the same effect as increasing the objective </a:t>
            </a:r>
            <a:r>
              <a:rPr lang="en-US" sz="2000" dirty="0" smtClean="0">
                <a:solidFill>
                  <a:srgbClr val="FF0000"/>
                </a:solidFill>
              </a:rPr>
              <a:t>diameter , therefore </a:t>
            </a:r>
            <a:r>
              <a:rPr lang="en-US" sz="2000" dirty="0" smtClean="0">
                <a:solidFill>
                  <a:srgbClr val="FF0000"/>
                </a:solidFill>
              </a:rPr>
              <a:t>improving the resolving power of the lens.</a:t>
            </a:r>
            <a:endParaRPr lang="ar-IQ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3" descr="C:\Users\luay\Desktop\The+Parts+of+the+Microscope+and+Their+Functio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533400"/>
            <a:ext cx="6858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730240"/>
            <a:ext cx="8183880" cy="1051560"/>
          </a:xfrm>
        </p:spPr>
        <p:txBody>
          <a:bodyPr>
            <a:noAutofit/>
          </a:bodyPr>
          <a:lstStyle/>
          <a:p>
            <a:r>
              <a:rPr lang="ar-IQ" sz="1600" dirty="0" smtClean="0">
                <a:solidFill>
                  <a:srgbClr val="FF0000"/>
                </a:solidFill>
              </a:rPr>
              <a:t> </a:t>
            </a:r>
            <a:r>
              <a:rPr lang="en-US" sz="1600" dirty="0" smtClean="0">
                <a:solidFill>
                  <a:srgbClr val="FF0000"/>
                </a:solidFill>
              </a:rPr>
              <a:t/>
            </a:r>
            <a:br>
              <a:rPr lang="en-US" sz="16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00B0F0"/>
                </a:solidFill>
              </a:rPr>
              <a:t>Microscope care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solidFill>
                  <a:srgbClr val="FF0000"/>
                </a:solidFill>
              </a:rPr>
              <a:t>Microscope is a very important tool in microbiology and it must be used carefully and correctly . Follow these </a:t>
            </a:r>
            <a:r>
              <a:rPr lang="en-US" sz="1600" smtClean="0">
                <a:solidFill>
                  <a:srgbClr val="FF0000"/>
                </a:solidFill>
              </a:rPr>
              <a:t>guidelines every time </a:t>
            </a:r>
            <a:r>
              <a:rPr lang="en-US" sz="1600" dirty="0" smtClean="0">
                <a:solidFill>
                  <a:srgbClr val="FF0000"/>
                </a:solidFill>
              </a:rPr>
              <a:t>you use a microscope :</a:t>
            </a:r>
            <a:br>
              <a:rPr lang="en-US" sz="1600" dirty="0" smtClean="0">
                <a:solidFill>
                  <a:srgbClr val="FF0000"/>
                </a:solidFill>
              </a:rPr>
            </a:br>
            <a:r>
              <a:rPr lang="en-US" sz="1600" dirty="0" smtClean="0">
                <a:solidFill>
                  <a:srgbClr val="FF0000"/>
                </a:solidFill>
              </a:rPr>
              <a:t>1- </a:t>
            </a:r>
            <a:r>
              <a:rPr lang="en-US" sz="1600" dirty="0" smtClean="0">
                <a:solidFill>
                  <a:srgbClr val="FF0000"/>
                </a:solidFill>
              </a:rPr>
              <a:t>carry the </a:t>
            </a:r>
            <a:r>
              <a:rPr lang="en-US" sz="1600" dirty="0" smtClean="0">
                <a:solidFill>
                  <a:srgbClr val="FF0000"/>
                </a:solidFill>
              </a:rPr>
              <a:t>microscope with both hands , one hand beneath the base and the other on the arm . Never slide a microscope a cross a bench surface .</a:t>
            </a:r>
            <a:br>
              <a:rPr lang="en-US" sz="1600" dirty="0" smtClean="0">
                <a:solidFill>
                  <a:srgbClr val="FF0000"/>
                </a:solidFill>
              </a:rPr>
            </a:br>
            <a:r>
              <a:rPr lang="en-US" sz="1600" dirty="0" smtClean="0">
                <a:solidFill>
                  <a:srgbClr val="FF0000"/>
                </a:solidFill>
              </a:rPr>
              <a:t>2- Clean the microscope both before and after use . Use only lens paper and lens cleaner .</a:t>
            </a:r>
            <a:br>
              <a:rPr lang="en-US" sz="1600" dirty="0" smtClean="0">
                <a:solidFill>
                  <a:srgbClr val="FF0000"/>
                </a:solidFill>
              </a:rPr>
            </a:br>
            <a:r>
              <a:rPr lang="en-US" sz="1600" dirty="0" smtClean="0">
                <a:solidFill>
                  <a:srgbClr val="FF0000"/>
                </a:solidFill>
              </a:rPr>
              <a:t>3-Only use oil when using the 100X oil immersion lens . Do not get oil on the other objective lenses.</a:t>
            </a:r>
            <a:br>
              <a:rPr lang="en-US" sz="1600" dirty="0" smtClean="0">
                <a:solidFill>
                  <a:srgbClr val="FF0000"/>
                </a:solidFill>
              </a:rPr>
            </a:br>
            <a:r>
              <a:rPr lang="en-US" sz="1600" dirty="0" smtClean="0">
                <a:solidFill>
                  <a:srgbClr val="FF0000"/>
                </a:solidFill>
              </a:rPr>
              <a:t>4-Do not wrap the cord around the microscope . Instead , fold the cord and place it between the arm and the stage or beneath the stage.</a:t>
            </a:r>
            <a:br>
              <a:rPr lang="en-US" sz="1600" dirty="0" smtClean="0">
                <a:solidFill>
                  <a:srgbClr val="FF0000"/>
                </a:solidFill>
              </a:rPr>
            </a:br>
            <a:r>
              <a:rPr lang="en-US" sz="1600" dirty="0" smtClean="0">
                <a:solidFill>
                  <a:srgbClr val="FF0000"/>
                </a:solidFill>
              </a:rPr>
              <a:t>5- Observe the slide with both eyes open , to avoid eyestrain.</a:t>
            </a:r>
            <a:br>
              <a:rPr lang="en-US" sz="1600" dirty="0" smtClean="0">
                <a:solidFill>
                  <a:srgbClr val="FF0000"/>
                </a:solidFill>
              </a:rPr>
            </a:br>
            <a:r>
              <a:rPr lang="en-US" sz="1600" dirty="0" smtClean="0">
                <a:solidFill>
                  <a:srgbClr val="FF0000"/>
                </a:solidFill>
              </a:rPr>
              <a:t>6- Always focus with low power first .</a:t>
            </a:r>
            <a:br>
              <a:rPr lang="en-US" sz="1600" dirty="0" smtClean="0">
                <a:solidFill>
                  <a:srgbClr val="FF0000"/>
                </a:solidFill>
              </a:rPr>
            </a:br>
            <a:r>
              <a:rPr lang="en-US" sz="1600" dirty="0" smtClean="0">
                <a:solidFill>
                  <a:srgbClr val="FF0000"/>
                </a:solidFill>
              </a:rPr>
              <a:t>7- Keep the stage clean and free of oil .</a:t>
            </a:r>
            <a:br>
              <a:rPr lang="en-US" sz="1600" dirty="0" smtClean="0">
                <a:solidFill>
                  <a:srgbClr val="FF0000"/>
                </a:solidFill>
              </a:rPr>
            </a:br>
            <a:r>
              <a:rPr lang="en-US" sz="1600" dirty="0" smtClean="0">
                <a:solidFill>
                  <a:srgbClr val="FF0000"/>
                </a:solidFill>
              </a:rPr>
              <a:t>8- wipe oil off the oil immersion lens before putting your microscope away . Do not touch the lenses with your hands .</a:t>
            </a:r>
            <a:br>
              <a:rPr lang="en-US" sz="1600" dirty="0" smtClean="0">
                <a:solidFill>
                  <a:srgbClr val="FF0000"/>
                </a:solidFill>
              </a:rPr>
            </a:br>
            <a:r>
              <a:rPr lang="en-US" sz="1600" dirty="0" smtClean="0">
                <a:solidFill>
                  <a:srgbClr val="FF0000"/>
                </a:solidFill>
              </a:rPr>
              <a:t>9- Clean the ocular lens carefully with lens paper if dust is present .</a:t>
            </a:r>
            <a:br>
              <a:rPr lang="en-US" sz="1600" dirty="0" smtClean="0">
                <a:solidFill>
                  <a:srgbClr val="FF0000"/>
                </a:solidFill>
              </a:rPr>
            </a:br>
            <a:r>
              <a:rPr lang="en-US" sz="1600" dirty="0" smtClean="0">
                <a:solidFill>
                  <a:srgbClr val="FF0000"/>
                </a:solidFill>
              </a:rPr>
              <a:t>10- Replace the dust cover before putting the microscope away .</a:t>
            </a:r>
            <a:br>
              <a:rPr lang="en-US" sz="1600" dirty="0" smtClean="0">
                <a:solidFill>
                  <a:srgbClr val="FF0000"/>
                </a:solidFill>
              </a:rPr>
            </a:br>
            <a:r>
              <a:rPr lang="en-US" sz="1600" dirty="0" smtClean="0">
                <a:solidFill>
                  <a:srgbClr val="FF0000"/>
                </a:solidFill>
              </a:rPr>
              <a:t>11- Make sure that the specimen is on the top –side of the slide when using the oil immersion lens .</a:t>
            </a:r>
            <a:br>
              <a:rPr lang="en-US" sz="1600" dirty="0" smtClean="0">
                <a:solidFill>
                  <a:srgbClr val="FF0000"/>
                </a:solidFill>
              </a:rPr>
            </a:br>
            <a:r>
              <a:rPr lang="en-US" sz="1600" dirty="0" smtClean="0">
                <a:solidFill>
                  <a:srgbClr val="FF0000"/>
                </a:solidFill>
              </a:rPr>
              <a:t>12- Increase the amount of light when using the oil immersion lens .</a:t>
            </a:r>
            <a:br>
              <a:rPr lang="en-US" sz="1600" dirty="0" smtClean="0">
                <a:solidFill>
                  <a:srgbClr val="FF0000"/>
                </a:solidFill>
              </a:rPr>
            </a:br>
            <a:endParaRPr lang="ar-IQ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050280"/>
            <a:ext cx="8183880" cy="42672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Microscope is the device for magnifying objects that are too small to be seen with the naked 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eye.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Magnification is the process of enlarging the size of an object , as an optical image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1336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Microscopes are divided into two categories :</a:t>
            </a:r>
            <a:br>
              <a:rPr lang="en-US" dirty="0" smtClean="0"/>
            </a:br>
            <a:r>
              <a:rPr lang="en-US" dirty="0" smtClean="0"/>
              <a:t>1-  Electron microscopes </a:t>
            </a:r>
            <a:br>
              <a:rPr lang="en-US" dirty="0" smtClean="0"/>
            </a:br>
            <a:r>
              <a:rPr lang="en-US" dirty="0" smtClean="0"/>
              <a:t>2- Light microscopes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410200"/>
            <a:ext cx="8183880" cy="1051560"/>
          </a:xfrm>
        </p:spPr>
        <p:txBody>
          <a:bodyPr>
            <a:noAutofit/>
          </a:bodyPr>
          <a:lstStyle/>
          <a:p>
            <a:r>
              <a:rPr lang="en-US" sz="2400" dirty="0" smtClean="0"/>
              <a:t>1-  </a:t>
            </a:r>
            <a:r>
              <a:rPr lang="en-US" sz="2400" dirty="0" smtClean="0">
                <a:solidFill>
                  <a:srgbClr val="FF0000"/>
                </a:solidFill>
              </a:rPr>
              <a:t>Electron microscopes : are subdivided into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0070C0"/>
                </a:solidFill>
              </a:rPr>
              <a:t>A- Scanning electron microscope (SEM) :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00B050"/>
                </a:solidFill>
              </a:rPr>
              <a:t>In this microscope the electrons are used as the source of illumination instead of light . This microscope can have </a:t>
            </a:r>
            <a:r>
              <a:rPr lang="en-US" sz="2400" dirty="0" smtClean="0">
                <a:solidFill>
                  <a:srgbClr val="00B050"/>
                </a:solidFill>
              </a:rPr>
              <a:t>a magnification </a:t>
            </a:r>
            <a:r>
              <a:rPr lang="en-US" sz="2400" dirty="0" smtClean="0">
                <a:solidFill>
                  <a:srgbClr val="00B050"/>
                </a:solidFill>
              </a:rPr>
              <a:t>up to 100,000 X  and it used to provide a three –dimensional view of cells.</a:t>
            </a:r>
            <a:br>
              <a:rPr lang="en-US" sz="2400" dirty="0" smtClean="0">
                <a:solidFill>
                  <a:srgbClr val="00B050"/>
                </a:solidFill>
              </a:rPr>
            </a:br>
            <a:r>
              <a:rPr lang="en-US" sz="2400" dirty="0" smtClean="0"/>
              <a:t> </a:t>
            </a:r>
            <a:br>
              <a:rPr lang="en-US" sz="2400" dirty="0" smtClean="0"/>
            </a:br>
            <a:r>
              <a:rPr lang="en-US" sz="2400" dirty="0" smtClean="0"/>
              <a:t> </a:t>
            </a:r>
            <a:br>
              <a:rPr lang="en-US" sz="2400" dirty="0" smtClean="0"/>
            </a:br>
            <a:r>
              <a:rPr lang="en-US" sz="2400" dirty="0" smtClean="0"/>
              <a:t> </a:t>
            </a:r>
            <a:br>
              <a:rPr lang="en-US" sz="2400" dirty="0" smtClean="0"/>
            </a:br>
            <a:r>
              <a:rPr lang="en-US" sz="2400" dirty="0" smtClean="0"/>
              <a:t> </a:t>
            </a:r>
            <a:br>
              <a:rPr lang="en-US" sz="2400" dirty="0" smtClean="0"/>
            </a:br>
            <a:r>
              <a:rPr lang="en-US" sz="2400" dirty="0" smtClean="0"/>
              <a:t> </a:t>
            </a:r>
            <a:br>
              <a:rPr lang="en-US" sz="2400" dirty="0" smtClean="0"/>
            </a:br>
            <a:r>
              <a:rPr lang="en-US" sz="2400" dirty="0" smtClean="0"/>
              <a:t> </a:t>
            </a:r>
            <a:br>
              <a:rPr lang="en-US" sz="2400" dirty="0" smtClean="0"/>
            </a:br>
            <a:r>
              <a:rPr lang="en-US" sz="2400" dirty="0" smtClean="0"/>
              <a:t> </a:t>
            </a:r>
            <a:br>
              <a:rPr lang="en-US" sz="2400" dirty="0" smtClean="0"/>
            </a:br>
            <a:r>
              <a:rPr lang="en-US" sz="2400" dirty="0" smtClean="0"/>
              <a:t> </a:t>
            </a:r>
            <a:br>
              <a:rPr lang="en-US" sz="2400" dirty="0" smtClean="0"/>
            </a:br>
            <a:endParaRPr lang="ar-IQ" sz="2400" dirty="0"/>
          </a:p>
        </p:txBody>
      </p:sp>
      <p:pic>
        <p:nvPicPr>
          <p:cNvPr id="4" name="Picture 3" descr="نتيجة بحث الصور عن ‪Scanning electron microscope‬‏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429000"/>
            <a:ext cx="33147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نتيجة بحث الصور عن ‪bacteria and blood cell under Scanning electron microscope‬‏">
            <a:hlinkClick r:id="rId4" tgtFrame="&quot;_blank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3352800"/>
            <a:ext cx="273367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183880" cy="105156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B- Transmission electron microscope (TEM):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olidFill>
                  <a:srgbClr val="00B050"/>
                </a:solidFill>
              </a:rPr>
              <a:t>Also the electrons are used as the source of illumination and have </a:t>
            </a:r>
            <a:r>
              <a:rPr lang="en-US" sz="2000" dirty="0" smtClean="0">
                <a:solidFill>
                  <a:srgbClr val="00B050"/>
                </a:solidFill>
              </a:rPr>
              <a:t>a magnification </a:t>
            </a:r>
            <a:r>
              <a:rPr lang="en-US" sz="2000" dirty="0" smtClean="0">
                <a:solidFill>
                  <a:srgbClr val="00B050"/>
                </a:solidFill>
              </a:rPr>
              <a:t>of 100,000 X or greater , but it used to view very thin sections of cells to reveal their internal structure , and also used to study viral-infected cells .</a:t>
            </a:r>
            <a:endParaRPr lang="ar-IQ" sz="2000" dirty="0">
              <a:solidFill>
                <a:srgbClr val="00B050"/>
              </a:solidFill>
            </a:endParaRPr>
          </a:p>
        </p:txBody>
      </p:sp>
      <p:pic>
        <p:nvPicPr>
          <p:cNvPr id="4" name="Picture 3" descr="نتيجة بحث الصور عن ‪Transmission electron microscope‬‏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438400"/>
            <a:ext cx="32956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صورة ذات صلة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3048000"/>
            <a:ext cx="3429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301240"/>
            <a:ext cx="8183880" cy="105156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2- Light microscopes : are subdivided into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        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        a- Fluorescent microscope :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        b- Bright –field microscope :</a:t>
            </a:r>
            <a:br>
              <a:rPr lang="en-US" sz="2800" dirty="0" smtClean="0">
                <a:solidFill>
                  <a:srgbClr val="FF0000"/>
                </a:solidFill>
              </a:rPr>
            </a:br>
            <a:endParaRPr lang="ar-IQ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752600"/>
            <a:ext cx="8183880" cy="105156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a- Fluorescent microscope :</a:t>
            </a:r>
            <a:b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magnification of this microscope is 2600 X and its focuses ultraviolet light on a specimen , causing of some molecules in the </a:t>
            </a:r>
            <a:r>
              <a:rPr lang="ar-IQ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ar-IQ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specimen to be fluoresce .</a:t>
            </a:r>
            <a:b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ar-IQ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5605" name="Picture 5" descr="نتيجة بحث الصور عن ‪bacteria Fluorescent microscope‬‏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2438400"/>
            <a:ext cx="35052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130040"/>
            <a:ext cx="8183880" cy="1051560"/>
          </a:xfrm>
        </p:spPr>
        <p:txBody>
          <a:bodyPr>
            <a:noAutofit/>
          </a:bodyPr>
          <a:lstStyle/>
          <a:p>
            <a:r>
              <a:rPr lang="en-US" sz="2000" dirty="0" smtClean="0"/>
              <a:t>b- Bright –field microscope :</a:t>
            </a:r>
            <a:br>
              <a:rPr lang="en-US" sz="2000" dirty="0" smtClean="0"/>
            </a:b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This microscope is used to study the size , shape ,and arrangement of the microbial cells , but it provides little information about the internal cell structure . There is two types of </a:t>
            </a:r>
            <a:b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this microscope :</a:t>
            </a: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Simple microscope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 It has a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single lens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magnifier.</a:t>
            </a:r>
            <a:b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Compound microscope : It employs two or more lenses called ocular and objective lenses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  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- Ocular    lenses (10X)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Monocular microscope      ( Has one ocular lens)</a:t>
            </a:r>
            <a:r>
              <a:rPr lang="ar-IQ" sz="2000" dirty="0" smtClean="0"/>
              <a:t> 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binocular microscope       ( Has two ocular lens )</a:t>
            </a:r>
            <a:br>
              <a:rPr lang="en-US" sz="2000" dirty="0" smtClean="0"/>
            </a:br>
            <a:endParaRPr lang="ar-IQ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96640"/>
            <a:ext cx="8183880" cy="105156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- Objective lenses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 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                               Scanning lens (4X)                                          		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                               Low power lens (10X)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                               High power lens (40X)                            </a:t>
            </a:r>
            <a:r>
              <a:rPr lang="ar-IQ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                              Oil immersion lens(100X) </a:t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ar-IQ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</TotalTime>
  <Words>186</Words>
  <Application>Microsoft Office PowerPoint</Application>
  <PresentationFormat>On-screen Show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Use and Care of the Microscope  </vt:lpstr>
      <vt:lpstr>Microscope is the device for magnifying objects that are too small to be seen with the naked  eye.  Magnification is the process of enlarging the size of an object , as an optical image   </vt:lpstr>
      <vt:lpstr>Microscopes are divided into two categories : 1-  Electron microscopes  2- Light microscopes </vt:lpstr>
      <vt:lpstr>1-  Electron microscopes : are subdivided into  A- Scanning electron microscope (SEM) : In this microscope the electrons are used as the source of illumination instead of light . This microscope can have a magnification up to 100,000 X  and it used to provide a three –dimensional view of cells.                 </vt:lpstr>
      <vt:lpstr>B- Transmission electron microscope (TEM): Also the electrons are used as the source of illumination and have a magnification of 100,000 X or greater , but it used to view very thin sections of cells to reveal their internal structure , and also used to study viral-infected cells .</vt:lpstr>
      <vt:lpstr>2- Light microscopes : are subdivided into                  a- Fluorescent microscope :         b- Bright –field microscope : </vt:lpstr>
      <vt:lpstr>a- Fluorescent microscope : The magnification of this microscope is 2600 X and its focuses ultraviolet light on a specimen , causing of some molecules in the  specimen to be fluoresce . </vt:lpstr>
      <vt:lpstr>b- Bright –field microscope : This microscope is used to study the size , shape ,and arrangement of the microbial cells , but it provides little information about the internal cell structure . There is two types of  this microscope : Simple microscope : It has a single lens magnifier. Compound microscope : It employs two or more lenses called ocular and objective lenses      - Ocular    lenses (10X)  Monocular microscope      ( Has one ocular lens)      binocular microscope       ( Has two ocular lens ) </vt:lpstr>
      <vt:lpstr>- Objective lenses                                  Scanning lens (4X)                                                                             Low power lens (10X)                                 High power lens (40X)                                                             Oil immersion lens(100X)  </vt:lpstr>
      <vt:lpstr>The magnification of the microscope depends on the type of objective lens used with the ocular lens . So , the total magnification is calculated by multiplying the objective lens by ocular lens.   </vt:lpstr>
      <vt:lpstr>The most important lens in microbiology is the oil immersion lens because it is provide the highest magnification and must be used with immersion oil . Immersion oil has the same refractive index as glass , so the oil becomes part from the optics of the microscope  .       By placing immersion oil between the glass slide and the oil immersion lens (100x) , the light rays at the highest magnification can be retained. Without placing the oil ,the light rays are refracted as they enter the air between the slide and lens , so ,the objective lens would have to be increased in diameter in order to capture them . Thus using oil has the same effect as increasing the objective diameter , therefore improving the resolving power of the lens.</vt:lpstr>
      <vt:lpstr>Slide 12</vt:lpstr>
      <vt:lpstr>  Microscope care Microscope is a very important tool in microbiology and it must be used carefully and correctly . Follow these guidelines every time you use a microscope : 1- carry the microscope with both hands , one hand beneath the base and the other on the arm . Never slide a microscope a cross a bench surface . 2- Clean the microscope both before and after use . Use only lens paper and lens cleaner . 3-Only use oil when using the 100X oil immersion lens . Do not get oil on the other objective lenses. 4-Do not wrap the cord around the microscope . Instead , fold the cord and place it between the arm and the stage or beneath the stage. 5- Observe the slide with both eyes open , to avoid eyestrain. 6- Always focus with low power first . 7- Keep the stage clean and free of oil . 8- wipe oil off the oil immersion lens before putting your microscope away . Do not touch the lenses with your hands . 9- Clean the ocular lens carefully with lens paper if dust is present . 10- Replace the dust cover before putting the microscope away . 11- Make sure that the specimen is on the top –side of the slide when using the oil immersion lens . 12- Increase the amount of light when using the oil immersion lens 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and Care of the Microscope  </dc:title>
  <dc:creator>luay</dc:creator>
  <cp:lastModifiedBy>luay</cp:lastModifiedBy>
  <cp:revision>2</cp:revision>
  <dcterms:created xsi:type="dcterms:W3CDTF">2006-08-16T00:00:00Z</dcterms:created>
  <dcterms:modified xsi:type="dcterms:W3CDTF">2017-10-14T07:57:44Z</dcterms:modified>
</cp:coreProperties>
</file>